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1"/>
  </p:notesMasterIdLst>
  <p:sldIdLst>
    <p:sldId id="256" r:id="rId2"/>
    <p:sldId id="257" r:id="rId3"/>
    <p:sldId id="305" r:id="rId4"/>
    <p:sldId id="263" r:id="rId5"/>
    <p:sldId id="259" r:id="rId6"/>
    <p:sldId id="258" r:id="rId7"/>
    <p:sldId id="279" r:id="rId8"/>
    <p:sldId id="306" r:id="rId9"/>
    <p:sldId id="265" r:id="rId10"/>
    <p:sldId id="270" r:id="rId11"/>
    <p:sldId id="307" r:id="rId12"/>
    <p:sldId id="278" r:id="rId13"/>
    <p:sldId id="308" r:id="rId14"/>
    <p:sldId id="283" r:id="rId15"/>
    <p:sldId id="282" r:id="rId16"/>
    <p:sldId id="266" r:id="rId17"/>
    <p:sldId id="310" r:id="rId18"/>
    <p:sldId id="268" r:id="rId19"/>
    <p:sldId id="286" r:id="rId20"/>
  </p:sldIdLst>
  <p:sldSz cx="9144000" cy="5143500" type="screen16x9"/>
  <p:notesSz cx="6858000" cy="9144000"/>
  <p:embeddedFontLst>
    <p:embeddedFont>
      <p:font typeface="Montserrat" pitchFamily="2" charset="77"/>
      <p:regular r:id="rId22"/>
      <p:bold r:id="rId23"/>
      <p:italic r:id="rId24"/>
      <p:boldItalic r:id="rId25"/>
    </p:embeddedFont>
    <p:embeddedFont>
      <p:font typeface="Montserrat ExtraBold" pitchFamily="2" charset="77"/>
      <p:bold r:id="rId26"/>
      <p:italic r:id="rId27"/>
      <p:boldItalic r:id="rId28"/>
    </p:embeddedFont>
    <p:embeddedFont>
      <p:font typeface="Montserrat ExtraLight" pitchFamily="2" charset="77"/>
      <p:regular r:id="rId29"/>
      <p:bold r:id="rId30"/>
      <p:italic r:id="rId31"/>
      <p:boldItalic r:id="rId32"/>
    </p:embeddedFont>
    <p:embeddedFont>
      <p:font typeface="Montserrat Medium" pitchFamily="2" charset="77"/>
      <p:regular r:id="rId33"/>
      <p:bold r:id="rId34"/>
      <p:italic r:id="rId35"/>
      <p:boldItalic r:id="rId36"/>
    </p:embeddedFont>
    <p:embeddedFont>
      <p:font typeface="Verdana" panose="020B060403050404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EC72AB-A65E-44BA-AF22-DCB6CC9C6AFB}">
  <a:tblStyle styleId="{93EC72AB-A65E-44BA-AF22-DCB6CC9C6A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94"/>
    <p:restoredTop sz="94626"/>
  </p:normalViewPr>
  <p:slideViewPr>
    <p:cSldViewPr snapToGrid="0" snapToObjects="1">
      <p:cViewPr varScale="1">
        <p:scale>
          <a:sx n="100" d="100"/>
          <a:sy n="100" d="100"/>
        </p:scale>
        <p:origin x="16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648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375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338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522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316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0" r:id="rId8"/>
    <p:sldLayoutId id="2147483661" r:id="rId9"/>
    <p:sldLayoutId id="2147483663" r:id="rId10"/>
    <p:sldLayoutId id="2147483666" r:id="rId11"/>
    <p:sldLayoutId id="2147483669" r:id="rId12"/>
    <p:sldLayoutId id="2147483673" r:id="rId13"/>
    <p:sldLayoutId id="2147483675" r:id="rId14"/>
    <p:sldLayoutId id="2147483676" r:id="rId15"/>
    <p:sldLayoutId id="214748367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880110" y="1894481"/>
            <a:ext cx="738378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Box Office Gross Prediction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Metis 07.09.2021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Hernan Trujillo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455900" y="385720"/>
            <a:ext cx="3739276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LASSO CV</a:t>
            </a:r>
            <a:endParaRPr dirty="0"/>
          </a:p>
        </p:txBody>
      </p:sp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FF00A5E-44AC-6149-81E5-2B37091FA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825" y="856420"/>
            <a:ext cx="3649075" cy="3982280"/>
          </a:xfrm>
          <a:prstGeom prst="rect">
            <a:avLst/>
          </a:prstGeom>
        </p:spPr>
      </p:pic>
      <p:sp>
        <p:nvSpPr>
          <p:cNvPr id="9" name="Google Shape;2057;p60">
            <a:extLst>
              <a:ext uri="{FF2B5EF4-FFF2-40B4-BE49-F238E27FC236}">
                <a16:creationId xmlns:a16="http://schemas.microsoft.com/office/drawing/2014/main" id="{8A540DDF-08C8-3143-82A5-59D7DFF94B29}"/>
              </a:ext>
            </a:extLst>
          </p:cNvPr>
          <p:cNvSpPr/>
          <p:nvPr/>
        </p:nvSpPr>
        <p:spPr>
          <a:xfrm>
            <a:off x="807208" y="1187419"/>
            <a:ext cx="2164592" cy="217808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FFFFFF"/>
              </a:buClr>
              <a:buSzPts val="2800"/>
            </a:pPr>
            <a:r>
              <a:rPr lang="en" sz="3600" dirty="0">
                <a:solidFill>
                  <a:srgbClr val="001633"/>
                </a:solidFill>
                <a:latin typeface="Montserrat ExtraBold"/>
                <a:sym typeface="Montserrat ExtraBold"/>
              </a:rPr>
              <a:t>0.579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R^2</a:t>
            </a:r>
            <a:endParaRPr sz="1800" dirty="0"/>
          </a:p>
        </p:txBody>
      </p:sp>
      <p:sp>
        <p:nvSpPr>
          <p:cNvPr id="10" name="Google Shape;2054;p60">
            <a:extLst>
              <a:ext uri="{FF2B5EF4-FFF2-40B4-BE49-F238E27FC236}">
                <a16:creationId xmlns:a16="http://schemas.microsoft.com/office/drawing/2014/main" id="{B9FD8153-FB15-6D4B-A388-D28EF7CB135E}"/>
              </a:ext>
            </a:extLst>
          </p:cNvPr>
          <p:cNvSpPr/>
          <p:nvPr/>
        </p:nvSpPr>
        <p:spPr>
          <a:xfrm>
            <a:off x="2759858" y="3257544"/>
            <a:ext cx="1570842" cy="14719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FFFFFF"/>
              </a:buClr>
              <a:buSzPts val="2800"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1076850" y="2718575"/>
            <a:ext cx="754645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4.  FUTURE 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3019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6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cxnSp>
        <p:nvCxnSpPr>
          <p:cNvPr id="2053" name="Google Shape;2053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54" name="Google Shape;2054;p60"/>
          <p:cNvSpPr/>
          <p:nvPr/>
        </p:nvSpPr>
        <p:spPr>
          <a:xfrm>
            <a:off x="1077905" y="2739425"/>
            <a:ext cx="1819200" cy="181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60"/>
          <p:cNvSpPr txBox="1">
            <a:spLocks noGrp="1"/>
          </p:cNvSpPr>
          <p:nvPr>
            <p:ph type="title" idx="4294967295"/>
          </p:nvPr>
        </p:nvSpPr>
        <p:spPr>
          <a:xfrm>
            <a:off x="695245" y="3082358"/>
            <a:ext cx="2584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2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2056" name="Google Shape;2056;p60"/>
          <p:cNvSpPr txBox="1">
            <a:spLocks noGrp="1"/>
          </p:cNvSpPr>
          <p:nvPr>
            <p:ph type="subTitle" idx="4294967295"/>
          </p:nvPr>
        </p:nvSpPr>
        <p:spPr>
          <a:xfrm>
            <a:off x="1228345" y="3707257"/>
            <a:ext cx="1518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accent6"/>
                </a:solidFill>
              </a:rPr>
              <a:t>Time Series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2057" name="Google Shape;2057;p60"/>
          <p:cNvSpPr/>
          <p:nvPr/>
        </p:nvSpPr>
        <p:spPr>
          <a:xfrm>
            <a:off x="3279750" y="1606525"/>
            <a:ext cx="2584500" cy="258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60"/>
          <p:cNvSpPr txBox="1">
            <a:spLocks noGrp="1"/>
          </p:cNvSpPr>
          <p:nvPr>
            <p:ph type="title" idx="4294967295"/>
          </p:nvPr>
        </p:nvSpPr>
        <p:spPr>
          <a:xfrm>
            <a:off x="3279750" y="2158601"/>
            <a:ext cx="2584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6"/>
                </a:solidFill>
              </a:rPr>
              <a:t>1</a:t>
            </a:r>
            <a:endParaRPr sz="4800" dirty="0">
              <a:solidFill>
                <a:schemeClr val="accent6"/>
              </a:solidFill>
            </a:endParaRPr>
          </a:p>
        </p:txBody>
      </p:sp>
      <p:sp>
        <p:nvSpPr>
          <p:cNvPr id="2059" name="Google Shape;2059;p60"/>
          <p:cNvSpPr txBox="1">
            <a:spLocks noGrp="1"/>
          </p:cNvSpPr>
          <p:nvPr>
            <p:ph type="subTitle" idx="4294967295"/>
          </p:nvPr>
        </p:nvSpPr>
        <p:spPr>
          <a:xfrm>
            <a:off x="3662400" y="3005901"/>
            <a:ext cx="18192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Cast and Crew Analysis</a:t>
            </a:r>
          </a:p>
        </p:txBody>
      </p:sp>
      <p:sp>
        <p:nvSpPr>
          <p:cNvPr id="2060" name="Google Shape;2060;p60"/>
          <p:cNvSpPr/>
          <p:nvPr/>
        </p:nvSpPr>
        <p:spPr>
          <a:xfrm>
            <a:off x="6246905" y="1319200"/>
            <a:ext cx="1819200" cy="181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60"/>
          <p:cNvSpPr txBox="1">
            <a:spLocks noGrp="1"/>
          </p:cNvSpPr>
          <p:nvPr>
            <p:ph type="title" idx="4294967295"/>
          </p:nvPr>
        </p:nvSpPr>
        <p:spPr>
          <a:xfrm>
            <a:off x="5864240" y="1593759"/>
            <a:ext cx="2584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3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2062" name="Google Shape;2062;p60"/>
          <p:cNvSpPr txBox="1">
            <a:spLocks noGrp="1"/>
          </p:cNvSpPr>
          <p:nvPr>
            <p:ph type="subTitle" idx="4294967295"/>
          </p:nvPr>
        </p:nvSpPr>
        <p:spPr>
          <a:xfrm>
            <a:off x="6397345" y="2223058"/>
            <a:ext cx="1518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accent6"/>
                </a:solidFill>
              </a:rPr>
              <a:t>Additional Scrapping</a:t>
            </a:r>
            <a:endParaRPr sz="1400" dirty="0">
              <a:solidFill>
                <a:schemeClr val="accent6"/>
              </a:solidFill>
            </a:endParaRPr>
          </a:p>
        </p:txBody>
      </p:sp>
      <p:cxnSp>
        <p:nvCxnSpPr>
          <p:cNvPr id="2063" name="Google Shape;2063;p60"/>
          <p:cNvCxnSpPr>
            <a:stCxn id="2060" idx="0"/>
          </p:cNvCxnSpPr>
          <p:nvPr/>
        </p:nvCxnSpPr>
        <p:spPr>
          <a:xfrm rot="10800000">
            <a:off x="7156505" y="-320000"/>
            <a:ext cx="0" cy="1639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4" name="Google Shape;2064;p60"/>
          <p:cNvCxnSpPr>
            <a:stCxn id="2057" idx="4"/>
          </p:cNvCxnSpPr>
          <p:nvPr/>
        </p:nvCxnSpPr>
        <p:spPr>
          <a:xfrm>
            <a:off x="4572000" y="4191025"/>
            <a:ext cx="0" cy="1362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5" name="Google Shape;2065;p60"/>
          <p:cNvCxnSpPr>
            <a:stCxn id="2054" idx="4"/>
          </p:cNvCxnSpPr>
          <p:nvPr/>
        </p:nvCxnSpPr>
        <p:spPr>
          <a:xfrm>
            <a:off x="1987505" y="4558625"/>
            <a:ext cx="0" cy="712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2663371" y="2571750"/>
            <a:ext cx="5939829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5.  APPENDIX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6906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WIDEST RELEASE</a:t>
            </a:r>
            <a:endParaRPr dirty="0"/>
          </a:p>
        </p:txBody>
      </p:sp>
      <p:sp>
        <p:nvSpPr>
          <p:cNvPr id="2130" name="Google Shape;2130;p65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1183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Number of movie theaters where the movie was released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131" name="Google Shape;2131;p65"/>
          <p:cNvGrpSpPr/>
          <p:nvPr/>
        </p:nvGrpSpPr>
        <p:grpSpPr>
          <a:xfrm>
            <a:off x="4368800" y="1020996"/>
            <a:ext cx="2827997" cy="3563704"/>
            <a:chOff x="3779900" y="1733725"/>
            <a:chExt cx="1636950" cy="2245975"/>
          </a:xfrm>
        </p:grpSpPr>
        <p:sp>
          <p:nvSpPr>
            <p:cNvPr id="2132" name="Google Shape;2132;p65"/>
            <p:cNvSpPr/>
            <p:nvPr/>
          </p:nvSpPr>
          <p:spPr>
            <a:xfrm>
              <a:off x="3779900" y="1733725"/>
              <a:ext cx="1636950" cy="2245975"/>
            </a:xfrm>
            <a:custGeom>
              <a:avLst/>
              <a:gdLst/>
              <a:ahLst/>
              <a:cxnLst/>
              <a:rect l="l" t="t" r="r" b="b"/>
              <a:pathLst>
                <a:path w="65478" h="89839" extrusionOk="0">
                  <a:moveTo>
                    <a:pt x="62073" y="519"/>
                  </a:moveTo>
                  <a:cubicBezTo>
                    <a:pt x="63667" y="519"/>
                    <a:pt x="64960" y="1813"/>
                    <a:pt x="64960" y="3407"/>
                  </a:cubicBezTo>
                  <a:lnTo>
                    <a:pt x="64960" y="86431"/>
                  </a:lnTo>
                  <a:cubicBezTo>
                    <a:pt x="64960" y="88023"/>
                    <a:pt x="63664" y="89320"/>
                    <a:pt x="62071" y="89320"/>
                  </a:cubicBezTo>
                  <a:lnTo>
                    <a:pt x="3407" y="89320"/>
                  </a:lnTo>
                  <a:cubicBezTo>
                    <a:pt x="1814" y="89320"/>
                    <a:pt x="518" y="88023"/>
                    <a:pt x="518" y="86431"/>
                  </a:cubicBezTo>
                  <a:lnTo>
                    <a:pt x="518" y="3407"/>
                  </a:lnTo>
                  <a:cubicBezTo>
                    <a:pt x="518" y="1815"/>
                    <a:pt x="1814" y="519"/>
                    <a:pt x="3407" y="519"/>
                  </a:cubicBezTo>
                  <a:lnTo>
                    <a:pt x="62071" y="519"/>
                  </a:lnTo>
                  <a:cubicBezTo>
                    <a:pt x="62071" y="519"/>
                    <a:pt x="62072" y="519"/>
                    <a:pt x="62073" y="519"/>
                  </a:cubicBezTo>
                  <a:close/>
                  <a:moveTo>
                    <a:pt x="3407" y="0"/>
                  </a:moveTo>
                  <a:cubicBezTo>
                    <a:pt x="1528" y="0"/>
                    <a:pt x="1" y="1528"/>
                    <a:pt x="1" y="3407"/>
                  </a:cubicBezTo>
                  <a:lnTo>
                    <a:pt x="1" y="86431"/>
                  </a:lnTo>
                  <a:cubicBezTo>
                    <a:pt x="1" y="88309"/>
                    <a:pt x="1528" y="89838"/>
                    <a:pt x="3407" y="89838"/>
                  </a:cubicBezTo>
                  <a:lnTo>
                    <a:pt x="62071" y="89838"/>
                  </a:lnTo>
                  <a:cubicBezTo>
                    <a:pt x="63950" y="89838"/>
                    <a:pt x="65477" y="88309"/>
                    <a:pt x="65477" y="86431"/>
                  </a:cubicBezTo>
                  <a:lnTo>
                    <a:pt x="65477" y="3407"/>
                  </a:lnTo>
                  <a:cubicBezTo>
                    <a:pt x="65477" y="1525"/>
                    <a:pt x="63953" y="0"/>
                    <a:pt x="62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5"/>
            <p:cNvSpPr/>
            <p:nvPr/>
          </p:nvSpPr>
          <p:spPr>
            <a:xfrm>
              <a:off x="4579775" y="1823025"/>
              <a:ext cx="38700" cy="38650"/>
            </a:xfrm>
            <a:custGeom>
              <a:avLst/>
              <a:gdLst/>
              <a:ahLst/>
              <a:cxnLst/>
              <a:rect l="l" t="t" r="r" b="b"/>
              <a:pathLst>
                <a:path w="1548" h="1546" extrusionOk="0">
                  <a:moveTo>
                    <a:pt x="0" y="803"/>
                  </a:moveTo>
                  <a:lnTo>
                    <a:pt x="0" y="803"/>
                  </a:lnTo>
                  <a:cubicBezTo>
                    <a:pt x="0" y="501"/>
                    <a:pt x="181" y="230"/>
                    <a:pt x="459" y="115"/>
                  </a:cubicBezTo>
                  <a:cubicBezTo>
                    <a:pt x="737" y="0"/>
                    <a:pt x="1057" y="63"/>
                    <a:pt x="1271" y="277"/>
                  </a:cubicBezTo>
                  <a:cubicBezTo>
                    <a:pt x="1483" y="489"/>
                    <a:pt x="1547" y="809"/>
                    <a:pt x="1432" y="1087"/>
                  </a:cubicBezTo>
                  <a:cubicBezTo>
                    <a:pt x="1317" y="1365"/>
                    <a:pt x="1045" y="1546"/>
                    <a:pt x="745" y="1546"/>
                  </a:cubicBezTo>
                  <a:cubicBezTo>
                    <a:pt x="334" y="1546"/>
                    <a:pt x="0" y="1214"/>
                    <a:pt x="0" y="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5"/>
            <p:cNvSpPr/>
            <p:nvPr/>
          </p:nvSpPr>
          <p:spPr>
            <a:xfrm>
              <a:off x="3902182" y="1945972"/>
              <a:ext cx="1392400" cy="1821397"/>
            </a:xfrm>
            <a:custGeom>
              <a:avLst/>
              <a:gdLst/>
              <a:ahLst/>
              <a:cxnLst/>
              <a:rect l="l" t="t" r="r" b="b"/>
              <a:pathLst>
                <a:path w="55696" h="79381" extrusionOk="0">
                  <a:moveTo>
                    <a:pt x="55437" y="260"/>
                  </a:moveTo>
                  <a:lnTo>
                    <a:pt x="55437" y="79122"/>
                  </a:lnTo>
                  <a:lnTo>
                    <a:pt x="259" y="79122"/>
                  </a:lnTo>
                  <a:lnTo>
                    <a:pt x="259" y="260"/>
                  </a:lnTo>
                  <a:close/>
                  <a:moveTo>
                    <a:pt x="129" y="0"/>
                  </a:moveTo>
                  <a:cubicBezTo>
                    <a:pt x="59" y="0"/>
                    <a:pt x="1" y="59"/>
                    <a:pt x="1" y="130"/>
                  </a:cubicBezTo>
                  <a:lnTo>
                    <a:pt x="1" y="79252"/>
                  </a:lnTo>
                  <a:cubicBezTo>
                    <a:pt x="1" y="79322"/>
                    <a:pt x="59" y="79380"/>
                    <a:pt x="129" y="79380"/>
                  </a:cubicBezTo>
                  <a:lnTo>
                    <a:pt x="55567" y="79380"/>
                  </a:lnTo>
                  <a:cubicBezTo>
                    <a:pt x="55637" y="79380"/>
                    <a:pt x="55695" y="79324"/>
                    <a:pt x="55695" y="79252"/>
                  </a:cubicBezTo>
                  <a:lnTo>
                    <a:pt x="55695" y="130"/>
                  </a:lnTo>
                  <a:cubicBezTo>
                    <a:pt x="55695" y="59"/>
                    <a:pt x="55637" y="0"/>
                    <a:pt x="5556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5"/>
            <p:cNvSpPr/>
            <p:nvPr/>
          </p:nvSpPr>
          <p:spPr>
            <a:xfrm>
              <a:off x="4536425" y="3828600"/>
              <a:ext cx="124775" cy="79200"/>
            </a:xfrm>
            <a:custGeom>
              <a:avLst/>
              <a:gdLst/>
              <a:ahLst/>
              <a:cxnLst/>
              <a:rect l="l" t="t" r="r" b="b"/>
              <a:pathLst>
                <a:path w="4991" h="3168" extrusionOk="0">
                  <a:moveTo>
                    <a:pt x="3389" y="519"/>
                  </a:moveTo>
                  <a:cubicBezTo>
                    <a:pt x="3977" y="519"/>
                    <a:pt x="4455" y="996"/>
                    <a:pt x="4455" y="1583"/>
                  </a:cubicBezTo>
                  <a:cubicBezTo>
                    <a:pt x="4455" y="2172"/>
                    <a:pt x="3977" y="2649"/>
                    <a:pt x="3389" y="2649"/>
                  </a:cubicBezTo>
                  <a:lnTo>
                    <a:pt x="1567" y="2649"/>
                  </a:lnTo>
                  <a:cubicBezTo>
                    <a:pt x="978" y="2649"/>
                    <a:pt x="501" y="2172"/>
                    <a:pt x="501" y="1583"/>
                  </a:cubicBezTo>
                  <a:cubicBezTo>
                    <a:pt x="501" y="996"/>
                    <a:pt x="978" y="519"/>
                    <a:pt x="1567" y="519"/>
                  </a:cubicBezTo>
                  <a:close/>
                  <a:moveTo>
                    <a:pt x="3406" y="0"/>
                  </a:moveTo>
                  <a:cubicBezTo>
                    <a:pt x="3400" y="0"/>
                    <a:pt x="3395" y="0"/>
                    <a:pt x="3389" y="0"/>
                  </a:cubicBezTo>
                  <a:lnTo>
                    <a:pt x="1567" y="0"/>
                  </a:lnTo>
                  <a:cubicBezTo>
                    <a:pt x="700" y="11"/>
                    <a:pt x="0" y="716"/>
                    <a:pt x="0" y="1585"/>
                  </a:cubicBezTo>
                  <a:cubicBezTo>
                    <a:pt x="0" y="2452"/>
                    <a:pt x="700" y="3159"/>
                    <a:pt x="1567" y="3168"/>
                  </a:cubicBezTo>
                  <a:lnTo>
                    <a:pt x="3389" y="3168"/>
                  </a:lnTo>
                  <a:cubicBezTo>
                    <a:pt x="3396" y="3168"/>
                    <a:pt x="3402" y="3168"/>
                    <a:pt x="3408" y="3168"/>
                  </a:cubicBezTo>
                  <a:cubicBezTo>
                    <a:pt x="4280" y="3168"/>
                    <a:pt x="4990" y="2459"/>
                    <a:pt x="4990" y="1585"/>
                  </a:cubicBezTo>
                  <a:cubicBezTo>
                    <a:pt x="4990" y="708"/>
                    <a:pt x="4279" y="0"/>
                    <a:pt x="3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36" name="Google Shape;2136;p6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3E431B5-6E18-894B-A793-95363999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384" y="1365708"/>
            <a:ext cx="2293716" cy="281098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765800" y="2571750"/>
            <a:ext cx="2285846" cy="666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Target</a:t>
            </a:r>
            <a:endParaRPr sz="2800" b="1"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DOMESTIC GROSS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1092354" y="1558185"/>
            <a:ext cx="3576272" cy="2727969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57A690A-53AE-CC42-B619-E500F8D0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266" y="1637537"/>
            <a:ext cx="3478027" cy="21359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337175" y="13733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Genres</a:t>
            </a:r>
            <a:endParaRPr dirty="0"/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5337175" y="26700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Correlation among genres and the target</a:t>
            </a:r>
            <a:endParaRPr dirty="0"/>
          </a:p>
        </p:txBody>
      </p:sp>
      <p:cxnSp>
        <p:nvCxnSpPr>
          <p:cNvPr id="267" name="Google Shape;267;p48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B82A904-9684-FA48-8EDE-1BAC77D4EFB7}"/>
              </a:ext>
            </a:extLst>
          </p:cNvPr>
          <p:cNvSpPr/>
          <p:nvPr/>
        </p:nvSpPr>
        <p:spPr>
          <a:xfrm>
            <a:off x="265625" y="296325"/>
            <a:ext cx="4734067" cy="4502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2A039FCC-B7FD-DA44-8E3C-A3A042AD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47"/>
                    </a14:imgEffect>
                    <a14:imgEffect>
                      <a14:saturation sat="2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783" y="294787"/>
            <a:ext cx="4367750" cy="450368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6040975" y="787248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Distributors</a:t>
            </a:r>
            <a:endParaRPr dirty="0"/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6040975" y="2477502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Correlation among Distributors and the target</a:t>
            </a:r>
            <a:endParaRPr dirty="0"/>
          </a:p>
        </p:txBody>
      </p:sp>
      <p:cxnSp>
        <p:nvCxnSpPr>
          <p:cNvPr id="267" name="Google Shape;267;p48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B82A904-9684-FA48-8EDE-1BAC77D4EFB7}"/>
              </a:ext>
            </a:extLst>
          </p:cNvPr>
          <p:cNvSpPr/>
          <p:nvPr/>
        </p:nvSpPr>
        <p:spPr>
          <a:xfrm>
            <a:off x="265625" y="296325"/>
            <a:ext cx="5258875" cy="4502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57641A3-F276-4C45-961A-1856E31B8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25" y="345025"/>
            <a:ext cx="4968858" cy="445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17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DIAGNOSTIC PLOTS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F6A302A-2E4C-3043-8E8C-7E522887F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20" y="1386425"/>
            <a:ext cx="7587760" cy="303510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160" name="Google Shape;2160;p68"/>
          <p:cNvSpPr txBox="1">
            <a:spLocks noGrp="1"/>
          </p:cNvSpPr>
          <p:nvPr>
            <p:ph type="subTitle" idx="1"/>
          </p:nvPr>
        </p:nvSpPr>
        <p:spPr>
          <a:xfrm>
            <a:off x="924875" y="2357039"/>
            <a:ext cx="3305400" cy="419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hernantru943@gmail.com.com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1" name="Google Shape;2161;p68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63" name="Google Shape;2163;p68"/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64" name="Google Shape;2164;p68"/>
          <p:cNvSpPr/>
          <p:nvPr/>
        </p:nvSpPr>
        <p:spPr>
          <a:xfrm>
            <a:off x="1013409" y="2776274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5" name="Google Shape;2165;p68"/>
          <p:cNvGrpSpPr/>
          <p:nvPr/>
        </p:nvGrpSpPr>
        <p:grpSpPr>
          <a:xfrm>
            <a:off x="1462881" y="2776274"/>
            <a:ext cx="346056" cy="345674"/>
            <a:chOff x="3303268" y="3817349"/>
            <a:chExt cx="346056" cy="345674"/>
          </a:xfrm>
        </p:grpSpPr>
        <p:sp>
          <p:nvSpPr>
            <p:cNvPr id="2166" name="Google Shape;2166;p6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68"/>
          <p:cNvGrpSpPr/>
          <p:nvPr/>
        </p:nvGrpSpPr>
        <p:grpSpPr>
          <a:xfrm>
            <a:off x="1911970" y="2776274"/>
            <a:ext cx="346056" cy="345674"/>
            <a:chOff x="3752358" y="3817349"/>
            <a:chExt cx="346056" cy="345674"/>
          </a:xfrm>
        </p:grpSpPr>
        <p:sp>
          <p:nvSpPr>
            <p:cNvPr id="2171" name="Google Shape;2171;p6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  <a:endParaRPr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75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</a:pPr>
            <a:endParaRPr lang="en-US" dirty="0"/>
          </a:p>
          <a:p>
            <a:pPr marL="669925" lvl="0" indent="-5143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APPROACH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FUTURE WORK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2000" dirty="0">
                <a:uFill>
                  <a:noFill/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APPENDIX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140200" y="2807475"/>
            <a:ext cx="4170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143000" lvl="0" indent="-114300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dirty="0"/>
              <a:t>INTRO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499" y="526717"/>
            <a:ext cx="4937213" cy="778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Source: Box Office Mojo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Scraping </a:t>
            </a:r>
            <a:endParaRPr dirty="0"/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Beautiful Soup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+1.,000  movies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 Features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2015-2019</a:t>
            </a:r>
            <a:endParaRPr dirty="0"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LASSO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RIDGE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27" name="Google Shape;227;p45"/>
          <p:cNvCxnSpPr/>
          <p:nvPr/>
        </p:nvCxnSpPr>
        <p:spPr>
          <a:xfrm>
            <a:off x="2996488" y="30840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5875713" y="30840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2329543" y="2743975"/>
            <a:ext cx="6222857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2.  APPROACH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$ 1,240,362,764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Star Wars: Episode VIII - The Last Jedi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$ 1,064,354,648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Rogue One: A Star Wars Story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$ 1,873,324,450 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Star Wars: Episode VII - The Force Awakens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6" name="Google Shape;221;p45">
            <a:extLst>
              <a:ext uri="{FF2B5EF4-FFF2-40B4-BE49-F238E27FC236}">
                <a16:creationId xmlns:a16="http://schemas.microsoft.com/office/drawing/2014/main" id="{9E1A4735-5878-E649-BCC5-37C9A46CC8CF}"/>
              </a:ext>
            </a:extLst>
          </p:cNvPr>
          <p:cNvSpPr txBox="1">
            <a:spLocks/>
          </p:cNvSpPr>
          <p:nvPr/>
        </p:nvSpPr>
        <p:spPr>
          <a:xfrm>
            <a:off x="992844" y="726434"/>
            <a:ext cx="2871501" cy="778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800" dirty="0">
                <a:solidFill>
                  <a:schemeClr val="accent4"/>
                </a:solidFill>
              </a:rPr>
              <a:t>Top Movies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938500" y="445026"/>
            <a:ext cx="2599997" cy="681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Features</a:t>
            </a:r>
            <a:endParaRPr sz="2800" dirty="0"/>
          </a:p>
        </p:txBody>
      </p:sp>
      <p:cxnSp>
        <p:nvCxnSpPr>
          <p:cNvPr id="2071" name="Google Shape;2071;p6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72" name="Google Shape;2072;p61"/>
          <p:cNvSpPr txBox="1">
            <a:spLocks noGrp="1"/>
          </p:cNvSpPr>
          <p:nvPr>
            <p:ph type="title"/>
          </p:nvPr>
        </p:nvSpPr>
        <p:spPr>
          <a:xfrm>
            <a:off x="3432736" y="218520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Distributor</a:t>
            </a:r>
            <a:endParaRPr dirty="0"/>
          </a:p>
        </p:txBody>
      </p:sp>
      <p:sp>
        <p:nvSpPr>
          <p:cNvPr id="2074" name="Google Shape;2074;p61"/>
          <p:cNvSpPr txBox="1">
            <a:spLocks noGrp="1"/>
          </p:cNvSpPr>
          <p:nvPr>
            <p:ph type="title" idx="2"/>
          </p:nvPr>
        </p:nvSpPr>
        <p:spPr>
          <a:xfrm>
            <a:off x="5829100" y="2231033"/>
            <a:ext cx="2490053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Domestic Gross</a:t>
            </a:r>
            <a:endParaRPr dirty="0"/>
          </a:p>
        </p:txBody>
      </p:sp>
      <p:sp>
        <p:nvSpPr>
          <p:cNvPr id="2076" name="Google Shape;2076;p61"/>
          <p:cNvSpPr txBox="1">
            <a:spLocks noGrp="1"/>
          </p:cNvSpPr>
          <p:nvPr>
            <p:ph type="title" idx="5"/>
          </p:nvPr>
        </p:nvSpPr>
        <p:spPr>
          <a:xfrm>
            <a:off x="1201054" y="218520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Title</a:t>
            </a:r>
            <a:endParaRPr dirty="0"/>
          </a:p>
        </p:txBody>
      </p:sp>
      <p:sp>
        <p:nvSpPr>
          <p:cNvPr id="2078" name="Google Shape;2078;p61"/>
          <p:cNvSpPr txBox="1">
            <a:spLocks noGrp="1"/>
          </p:cNvSpPr>
          <p:nvPr>
            <p:ph type="title" idx="7"/>
          </p:nvPr>
        </p:nvSpPr>
        <p:spPr>
          <a:xfrm>
            <a:off x="3538496" y="3325035"/>
            <a:ext cx="2189203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Release Season</a:t>
            </a:r>
            <a:endParaRPr dirty="0"/>
          </a:p>
        </p:txBody>
      </p:sp>
      <p:sp>
        <p:nvSpPr>
          <p:cNvPr id="2080" name="Google Shape;2080;p61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Rating</a:t>
            </a:r>
            <a:endParaRPr dirty="0"/>
          </a:p>
        </p:txBody>
      </p:sp>
      <p:sp>
        <p:nvSpPr>
          <p:cNvPr id="2082" name="Google Shape;2082;p61"/>
          <p:cNvSpPr txBox="1">
            <a:spLocks noGrp="1"/>
          </p:cNvSpPr>
          <p:nvPr>
            <p:ph type="title" idx="14"/>
          </p:nvPr>
        </p:nvSpPr>
        <p:spPr>
          <a:xfrm>
            <a:off x="1048447" y="333767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</a:t>
            </a:r>
            <a:endParaRPr dirty="0"/>
          </a:p>
        </p:txBody>
      </p:sp>
      <p:cxnSp>
        <p:nvCxnSpPr>
          <p:cNvPr id="2084" name="Google Shape;2084;p61"/>
          <p:cNvCxnSpPr/>
          <p:nvPr/>
        </p:nvCxnSpPr>
        <p:spPr>
          <a:xfrm>
            <a:off x="1218450" y="3138821"/>
            <a:ext cx="6707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7" name="Google Shape;2084;p61">
            <a:extLst>
              <a:ext uri="{FF2B5EF4-FFF2-40B4-BE49-F238E27FC236}">
                <a16:creationId xmlns:a16="http://schemas.microsoft.com/office/drawing/2014/main" id="{318CF90B-C6A6-1B4E-BD8E-C7FA3CF6AA71}"/>
              </a:ext>
            </a:extLst>
          </p:cNvPr>
          <p:cNvCxnSpPr/>
          <p:nvPr/>
        </p:nvCxnSpPr>
        <p:spPr>
          <a:xfrm>
            <a:off x="1218450" y="1807762"/>
            <a:ext cx="6707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" name="Google Shape;2076;p61">
            <a:extLst>
              <a:ext uri="{FF2B5EF4-FFF2-40B4-BE49-F238E27FC236}">
                <a16:creationId xmlns:a16="http://schemas.microsoft.com/office/drawing/2014/main" id="{8A8DC3DB-32B7-7048-8DB2-AF986712B7FE}"/>
              </a:ext>
            </a:extLst>
          </p:cNvPr>
          <p:cNvSpPr txBox="1">
            <a:spLocks/>
          </p:cNvSpPr>
          <p:nvPr/>
        </p:nvSpPr>
        <p:spPr>
          <a:xfrm>
            <a:off x="3538496" y="97079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Genres</a:t>
            </a:r>
          </a:p>
        </p:txBody>
      </p:sp>
      <p:sp>
        <p:nvSpPr>
          <p:cNvPr id="20" name="Google Shape;2076;p61">
            <a:extLst>
              <a:ext uri="{FF2B5EF4-FFF2-40B4-BE49-F238E27FC236}">
                <a16:creationId xmlns:a16="http://schemas.microsoft.com/office/drawing/2014/main" id="{68F0D7EB-F037-2F48-AF83-EC9CE96220B0}"/>
              </a:ext>
            </a:extLst>
          </p:cNvPr>
          <p:cNvSpPr txBox="1">
            <a:spLocks/>
          </p:cNvSpPr>
          <p:nvPr/>
        </p:nvSpPr>
        <p:spPr>
          <a:xfrm>
            <a:off x="6028553" y="96601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Running Time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026229" y="2571750"/>
            <a:ext cx="537377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3.  RESULTS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58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Outcome:</a:t>
            </a:r>
            <a:br>
              <a:rPr lang="en" dirty="0"/>
            </a:br>
            <a:r>
              <a:rPr lang="en" dirty="0"/>
              <a:t>Predict total domestic gross</a:t>
            </a:r>
            <a:endParaRPr dirty="0"/>
          </a:p>
        </p:txBody>
      </p:sp>
      <p:cxnSp>
        <p:nvCxnSpPr>
          <p:cNvPr id="260" name="Google Shape;260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168</Words>
  <Application>Microsoft Macintosh PowerPoint</Application>
  <PresentationFormat>On-screen Show (16:9)</PresentationFormat>
  <Paragraphs>71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Verdana</vt:lpstr>
      <vt:lpstr>Montserrat</vt:lpstr>
      <vt:lpstr>Montserrat Medium</vt:lpstr>
      <vt:lpstr>Montserrat ExtraLight</vt:lpstr>
      <vt:lpstr>Montserrat ExtraBold</vt:lpstr>
      <vt:lpstr>Arial</vt:lpstr>
      <vt:lpstr>Futuristic Background by Slidesgo</vt:lpstr>
      <vt:lpstr>Box Office Gross Prediction</vt:lpstr>
      <vt:lpstr>AGENDA</vt:lpstr>
      <vt:lpstr>INTRO</vt:lpstr>
      <vt:lpstr>Data Source: Box Office Mojo</vt:lpstr>
      <vt:lpstr>2.  APPROACH</vt:lpstr>
      <vt:lpstr>#1</vt:lpstr>
      <vt:lpstr>Features</vt:lpstr>
      <vt:lpstr>3.  RESULTS</vt:lpstr>
      <vt:lpstr>Outcome: Predict total domestic gross</vt:lpstr>
      <vt:lpstr>LASSO CV</vt:lpstr>
      <vt:lpstr>4.  FUTURE WORK</vt:lpstr>
      <vt:lpstr>FUTURE WORK</vt:lpstr>
      <vt:lpstr>5.  APPENDIX</vt:lpstr>
      <vt:lpstr>WIDEST RELEASE</vt:lpstr>
      <vt:lpstr>DOMESTIC GROSS</vt:lpstr>
      <vt:lpstr>Genres</vt:lpstr>
      <vt:lpstr>Distributors</vt:lpstr>
      <vt:lpstr>DIAGNOSTIC PLOTS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Box Office Gross Prediction</dc:title>
  <cp:lastModifiedBy>Hernan Trujillo</cp:lastModifiedBy>
  <cp:revision>18</cp:revision>
  <dcterms:modified xsi:type="dcterms:W3CDTF">2021-07-09T10:03:24Z</dcterms:modified>
</cp:coreProperties>
</file>